
<file path=[Content_Types].xml><?xml version="1.0" encoding="utf-8"?>
<Types xmlns="http://schemas.openxmlformats.org/package/2006/content-types">
  <Default Extension="png" ContentType="image/png"/>
  <Default Extension="14751660"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0"/>
  </p:notesMasterIdLst>
  <p:sldIdLst>
    <p:sldId id="290" r:id="rId29"/>
    <p:sldId id="338" r:id="rId30"/>
    <p:sldId id="293" r:id="rId31"/>
    <p:sldId id="328" r:id="rId32"/>
    <p:sldId id="294" r:id="rId33"/>
    <p:sldId id="295" r:id="rId34"/>
    <p:sldId id="296" r:id="rId35"/>
    <p:sldId id="298" r:id="rId36"/>
    <p:sldId id="299" r:id="rId37"/>
    <p:sldId id="1534" r:id="rId38"/>
    <p:sldId id="300" r:id="rId39"/>
    <p:sldId id="301" r:id="rId40"/>
    <p:sldId id="302" r:id="rId41"/>
    <p:sldId id="1013" r:id="rId42"/>
    <p:sldId id="303" r:id="rId43"/>
    <p:sldId id="990" r:id="rId44"/>
    <p:sldId id="305" r:id="rId45"/>
    <p:sldId id="306" r:id="rId46"/>
    <p:sldId id="307" r:id="rId47"/>
    <p:sldId id="1533" r:id="rId48"/>
    <p:sldId id="28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120" d="100"/>
          <a:sy n="120" d="100"/>
        </p:scale>
        <p:origin x="99"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Master" Target="slideMasters/slideMaster7.xml"/><Relationship Id="rId20" Type="http://schemas.openxmlformats.org/officeDocument/2006/relationships/slideMaster" Target="slideMasters/slideMaster11.xml"/><Relationship Id="rId29" Type="http://schemas.openxmlformats.org/officeDocument/2006/relationships/slide" Target="slides/slide1.xml"/><Relationship Id="rId41" Type="http://schemas.openxmlformats.org/officeDocument/2006/relationships/slide" Target="slides/slide1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10" Type="http://schemas.openxmlformats.org/officeDocument/2006/relationships/slideMaster" Target="slideMasters/slideMaster1.xml"/><Relationship Id="rId19" Type="http://schemas.openxmlformats.org/officeDocument/2006/relationships/slideMaster" Target="slideMasters/slideMaster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6/22/2018 4:06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6/22/2018 4:06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6/22/2018 4:06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6/22/2018 4:06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6/22/2018</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4.xml"/><Relationship Id="rId1" Type="http://schemas.openxmlformats.org/officeDocument/2006/relationships/slideLayout" Target="../slideLayouts/slideLayout289.xml"/><Relationship Id="rId5" Type="http://schemas.openxmlformats.org/officeDocument/2006/relationships/image" Target="../media/image122.png"/><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18" Type="http://schemas.microsoft.com/office/2007/relationships/hdphoto" Target="../media/hdphoto4.wdp"/><Relationship Id="rId26" Type="http://schemas.openxmlformats.org/officeDocument/2006/relationships/image" Target="../media/image144.png"/><Relationship Id="rId3" Type="http://schemas.openxmlformats.org/officeDocument/2006/relationships/image" Target="../media/image123.png"/><Relationship Id="rId21" Type="http://schemas.openxmlformats.org/officeDocument/2006/relationships/image" Target="../media/image139.png"/><Relationship Id="rId7" Type="http://schemas.openxmlformats.org/officeDocument/2006/relationships/image" Target="../media/image127.png"/><Relationship Id="rId12" Type="http://schemas.microsoft.com/office/2007/relationships/hdphoto" Target="../media/hdphoto3.wdp"/><Relationship Id="rId17" Type="http://schemas.openxmlformats.org/officeDocument/2006/relationships/image" Target="../media/image136.png"/><Relationship Id="rId25" Type="http://schemas.openxmlformats.org/officeDocument/2006/relationships/image" Target="../media/image143.png"/><Relationship Id="rId2" Type="http://schemas.openxmlformats.org/officeDocument/2006/relationships/notesSlide" Target="../notesSlides/notesSlide16.xml"/><Relationship Id="rId16" Type="http://schemas.openxmlformats.org/officeDocument/2006/relationships/image" Target="../media/image135.png"/><Relationship Id="rId20" Type="http://schemas.openxmlformats.org/officeDocument/2006/relationships/image" Target="../media/image138.png"/><Relationship Id="rId1" Type="http://schemas.openxmlformats.org/officeDocument/2006/relationships/slideLayout" Target="../slideLayouts/slideLayout126.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2.png"/><Relationship Id="rId5" Type="http://schemas.openxmlformats.org/officeDocument/2006/relationships/image" Target="../media/image125.png"/><Relationship Id="rId15" Type="http://schemas.openxmlformats.org/officeDocument/2006/relationships/image" Target="../media/image134.png"/><Relationship Id="rId23" Type="http://schemas.openxmlformats.org/officeDocument/2006/relationships/image" Target="../media/image141.png"/><Relationship Id="rId10" Type="http://schemas.openxmlformats.org/officeDocument/2006/relationships/image" Target="../media/image130.png"/><Relationship Id="rId19" Type="http://schemas.openxmlformats.org/officeDocument/2006/relationships/image" Target="../media/image137.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3.gif"/><Relationship Id="rId22" Type="http://schemas.openxmlformats.org/officeDocument/2006/relationships/image" Target="../media/image140.png"/><Relationship Id="rId27" Type="http://schemas.openxmlformats.org/officeDocument/2006/relationships/image" Target="../media/image145.png"/></Relationships>
</file>

<file path=ppt/slides/_rels/slide17.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3" Type="http://schemas.openxmlformats.org/officeDocument/2006/relationships/notesSlide" Target="../notesSlides/notesSlide2.xml"/><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47" Type="http://schemas.openxmlformats.org/officeDocument/2006/relationships/image" Target="../media/image84.png"/><Relationship Id="rId50" Type="http://schemas.openxmlformats.org/officeDocument/2006/relationships/image" Target="../media/image87.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2" Type="http://schemas.openxmlformats.org/officeDocument/2006/relationships/slideLayout" Target="../slideLayouts/slideLayout274.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41" Type="http://schemas.openxmlformats.org/officeDocument/2006/relationships/image" Target="../media/image78.png"/><Relationship Id="rId1" Type="http://schemas.openxmlformats.org/officeDocument/2006/relationships/customXml" Target="../../customXml/item5.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8" Type="http://schemas.openxmlformats.org/officeDocument/2006/relationships/image" Target="../media/image45.png"/><Relationship Id="rId51" Type="http://schemas.openxmlformats.org/officeDocument/2006/relationships/image" Target="../media/image88.png"/></Relationships>
</file>

<file path=ppt/slides/_rels/slide20.xml.rels><?xml version="1.0" encoding="UTF-8" standalone="yes"?>
<Relationships xmlns="http://schemas.openxmlformats.org/package/2006/relationships"><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0.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5.xml"/><Relationship Id="rId7" Type="http://schemas.openxmlformats.org/officeDocument/2006/relationships/image" Target="../media/image98.14751660"/><Relationship Id="rId12" Type="http://schemas.openxmlformats.org/officeDocument/2006/relationships/image" Target="../media/image103.png"/><Relationship Id="rId2" Type="http://schemas.openxmlformats.org/officeDocument/2006/relationships/slideLayout" Target="../slideLayouts/slideLayout25.xml"/><Relationship Id="rId1" Type="http://schemas.openxmlformats.org/officeDocument/2006/relationships/customXml" Target="../../customXml/item9.xml"/><Relationship Id="rId6" Type="http://schemas.openxmlformats.org/officeDocument/2006/relationships/hyperlink" Target="http://azure.com/media" TargetMode="External"/><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emf"/><Relationship Id="rId14" Type="http://schemas.openxmlformats.org/officeDocument/2006/relationships/image" Target="../media/image1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99.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8.xml"/><Relationship Id="rId16" Type="http://schemas.openxmlformats.org/officeDocument/2006/relationships/image" Target="../media/image115.png"/><Relationship Id="rId1" Type="http://schemas.openxmlformats.org/officeDocument/2006/relationships/slideLayout" Target="../slideLayouts/slideLayout5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hyperlink" Target="http://aka.ms/ampdemo" TargetMode="External"/><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hyperlink" Target="http://amp.azure.net/libs/amp/latest/docs/PLUGINS.html" TargetMode="External"/><Relationship Id="rId9" Type="http://schemas.openxmlformats.org/officeDocument/2006/relationships/image" Target="../media/image109.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intelligent video applications</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Media Services Showcase</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23192" y="6608645"/>
            <a:ext cx="2243567" cy="265006"/>
          </a:xfrm>
          <a:prstGeom prst="rect">
            <a:avLst/>
          </a:prstGeom>
          <a:noFill/>
        </p:spPr>
        <p:txBody>
          <a:bodyPr wrap="square" rtlCol="0">
            <a:spAutoFit/>
          </a:bodyPr>
          <a:lstStyle/>
          <a:p>
            <a:pPr algn="ctr" defTabSz="914411"/>
            <a:r>
              <a:rPr lang="en-US" sz="1100" b="1" dirty="0">
                <a:solidFill>
                  <a:srgbClr val="4472C4">
                    <a:lumMod val="75000"/>
                  </a:srgbClr>
                </a:solidFill>
                <a:latin typeface="Segoe UI Light" panose="020B0502040204020203" pitchFamily="34" charset="0"/>
                <a:cs typeface="Segoe UI Light" panose="020B0502040204020203" pitchFamily="34" charset="0"/>
              </a:rPr>
              <a:t>* Coming Soon</a:t>
            </a:r>
          </a:p>
        </p:txBody>
      </p:sp>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a:extLst/>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a:extLst/>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a:extLst/>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a:extLst/>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a:extLst/>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a:extLst/>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a:extLst/>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a:extLst/>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a:extLst/>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a:extLst/>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a:extLst/>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a:extLst/>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a:extLst/>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a:extLst/>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a:ex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Live Analytics*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50462" y="684744"/>
              <a:ext cx="288264" cy="21603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2"/>
            <a:ext cx="2252716" cy="1222296"/>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Emotion sensing*</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84409" y="1849922"/>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Logos*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500"/>
                                        <p:tgtEl>
                                          <p:spTgt spid="162"/>
                                        </p:tgtEl>
                                      </p:cBhvr>
                                    </p:animEffect>
                                    <p:anim calcmode="lin" valueType="num">
                                      <p:cBhvr>
                                        <p:cTn id="146" dur="500" fill="hold"/>
                                        <p:tgtEl>
                                          <p:spTgt spid="162"/>
                                        </p:tgtEl>
                                        <p:attrNameLst>
                                          <p:attrName>ppt_x</p:attrName>
                                        </p:attrNameLst>
                                      </p:cBhvr>
                                      <p:tavLst>
                                        <p:tav tm="0">
                                          <p:val>
                                            <p:strVal val="#ppt_x"/>
                                          </p:val>
                                        </p:tav>
                                        <p:tav tm="100000">
                                          <p:val>
                                            <p:strVal val="#ppt_x"/>
                                          </p:val>
                                        </p:tav>
                                      </p:tavLst>
                                    </p:anim>
                                    <p:anim calcmode="lin" valueType="num">
                                      <p:cBhvr>
                                        <p:cTn id="147" dur="500" fill="hold"/>
                                        <p:tgtEl>
                                          <p:spTgt spid="16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anim calcmode="lin" valueType="num">
                                      <p:cBhvr>
                                        <p:cTn id="151" dur="500" fill="hold"/>
                                        <p:tgtEl>
                                          <p:spTgt spid="2"/>
                                        </p:tgtEl>
                                        <p:attrNameLst>
                                          <p:attrName>ppt_x</p:attrName>
                                        </p:attrNameLst>
                                      </p:cBhvr>
                                      <p:tavLst>
                                        <p:tav tm="0">
                                          <p:val>
                                            <p:strVal val="#ppt_x"/>
                                          </p:val>
                                        </p:tav>
                                        <p:tav tm="100000">
                                          <p:val>
                                            <p:strVal val="#ppt_x"/>
                                          </p:val>
                                        </p:tav>
                                      </p:tavLst>
                                    </p:anim>
                                    <p:anim calcmode="lin" valueType="num">
                                      <p:cBhvr>
                                        <p:cTn id="152" dur="500" fill="hold"/>
                                        <p:tgtEl>
                                          <p:spTgt spid="2"/>
                                        </p:tgtEl>
                                        <p:attrNameLst>
                                          <p:attrName>ppt_y</p:attrName>
                                        </p:attrNameLst>
                                      </p:cBhvr>
                                      <p:tavLst>
                                        <p:tav tm="0">
                                          <p:val>
                                            <p:strVal val="#ppt_y+.1"/>
                                          </p:val>
                                        </p:tav>
                                        <p:tav tm="100000">
                                          <p:val>
                                            <p:strVal val="#ppt_y"/>
                                          </p:val>
                                        </p:tav>
                                      </p:tavLst>
                                    </p:anim>
                                  </p:childTnLst>
                                </p:cTn>
                              </p:par>
                            </p:childTnLst>
                          </p:cTn>
                        </p:par>
                        <p:par>
                          <p:cTn id="153" fill="hold">
                            <p:stCondLst>
                              <p:cond delay="500"/>
                            </p:stCondLst>
                            <p:childTnLst>
                              <p:par>
                                <p:cTn id="154" presetID="42" presetClass="entr" presetSubtype="0" fill="hold" nodeType="afterEffect">
                                  <p:stCondLst>
                                    <p:cond delay="0"/>
                                  </p:stCondLst>
                                  <p:childTnLst>
                                    <p:set>
                                      <p:cBhvr>
                                        <p:cTn id="155" dur="1" fill="hold">
                                          <p:stCondLst>
                                            <p:cond delay="0"/>
                                          </p:stCondLst>
                                        </p:cTn>
                                        <p:tgtEl>
                                          <p:spTgt spid="176"/>
                                        </p:tgtEl>
                                        <p:attrNameLst>
                                          <p:attrName>style.visibility</p:attrName>
                                        </p:attrNameLst>
                                      </p:cBhvr>
                                      <p:to>
                                        <p:strVal val="visible"/>
                                      </p:to>
                                    </p:set>
                                    <p:animEffect transition="in" filter="fade">
                                      <p:cBhvr>
                                        <p:cTn id="156" dur="500"/>
                                        <p:tgtEl>
                                          <p:spTgt spid="176"/>
                                        </p:tgtEl>
                                      </p:cBhvr>
                                    </p:animEffect>
                                    <p:anim calcmode="lin" valueType="num">
                                      <p:cBhvr>
                                        <p:cTn id="157" dur="500" fill="hold"/>
                                        <p:tgtEl>
                                          <p:spTgt spid="176"/>
                                        </p:tgtEl>
                                        <p:attrNameLst>
                                          <p:attrName>ppt_x</p:attrName>
                                        </p:attrNameLst>
                                      </p:cBhvr>
                                      <p:tavLst>
                                        <p:tav tm="0">
                                          <p:val>
                                            <p:strVal val="#ppt_x"/>
                                          </p:val>
                                        </p:tav>
                                        <p:tav tm="100000">
                                          <p:val>
                                            <p:strVal val="#ppt_x"/>
                                          </p:val>
                                        </p:tav>
                                      </p:tavLst>
                                    </p:anim>
                                    <p:anim calcmode="lin" valueType="num">
                                      <p:cBhvr>
                                        <p:cTn id="158" dur="500" fill="hold"/>
                                        <p:tgtEl>
                                          <p:spTgt spid="1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animEffect transition="in" filter="fade">
                                      <p:cBhvr>
                                        <p:cTn id="161" dur="500"/>
                                        <p:tgtEl>
                                          <p:spTgt spid="11"/>
                                        </p:tgtEl>
                                      </p:cBhvr>
                                    </p:animEffect>
                                    <p:anim calcmode="lin" valueType="num">
                                      <p:cBhvr>
                                        <p:cTn id="162" dur="500" fill="hold"/>
                                        <p:tgtEl>
                                          <p:spTgt spid="11"/>
                                        </p:tgtEl>
                                        <p:attrNameLst>
                                          <p:attrName>ppt_x</p:attrName>
                                        </p:attrNameLst>
                                      </p:cBhvr>
                                      <p:tavLst>
                                        <p:tav tm="0">
                                          <p:val>
                                            <p:strVal val="#ppt_x"/>
                                          </p:val>
                                        </p:tav>
                                        <p:tav tm="100000">
                                          <p:val>
                                            <p:strVal val="#ppt_x"/>
                                          </p:val>
                                        </p:tav>
                                      </p:tavLst>
                                    </p:anim>
                                    <p:anim calcmode="lin" valueType="num">
                                      <p:cBhvr>
                                        <p:cTn id="163" dur="500" fill="hold"/>
                                        <p:tgtEl>
                                          <p:spTgt spid="11"/>
                                        </p:tgtEl>
                                        <p:attrNameLst>
                                          <p:attrName>ppt_y</p:attrName>
                                        </p:attrNameLst>
                                      </p:cBhvr>
                                      <p:tavLst>
                                        <p:tav tm="0">
                                          <p:val>
                                            <p:strVal val="#ppt_y+.1"/>
                                          </p:val>
                                        </p:tav>
                                        <p:tav tm="100000">
                                          <p:val>
                                            <p:strVal val="#ppt_y"/>
                                          </p:val>
                                        </p:tav>
                                      </p:tavLst>
                                    </p:anim>
                                  </p:childTnLst>
                                </p:cTn>
                              </p:par>
                            </p:childTnLst>
                          </p:cTn>
                        </p:par>
                        <p:par>
                          <p:cTn id="164" fill="hold">
                            <p:stCondLst>
                              <p:cond delay="1000"/>
                            </p:stCondLst>
                            <p:childTnLst>
                              <p:par>
                                <p:cTn id="165" presetID="42" presetClass="entr" presetSubtype="0" fill="hold" nodeType="after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anim calcmode="lin" valueType="num">
                                      <p:cBhvr>
                                        <p:cTn id="168" dur="500" fill="hold"/>
                                        <p:tgtEl>
                                          <p:spTgt spid="54"/>
                                        </p:tgtEl>
                                        <p:attrNameLst>
                                          <p:attrName>ppt_x</p:attrName>
                                        </p:attrNameLst>
                                      </p:cBhvr>
                                      <p:tavLst>
                                        <p:tav tm="0">
                                          <p:val>
                                            <p:strVal val="#ppt_x"/>
                                          </p:val>
                                        </p:tav>
                                        <p:tav tm="100000">
                                          <p:val>
                                            <p:strVal val="#ppt_x"/>
                                          </p:val>
                                        </p:tav>
                                      </p:tavLst>
                                    </p:anim>
                                    <p:anim calcmode="lin" valueType="num">
                                      <p:cBhvr>
                                        <p:cTn id="16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970" y="524716"/>
            <a:ext cx="3612896"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2"/>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7"/>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a:ex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a:extLst/>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pic>
        <p:nvPicPr>
          <p:cNvPr id="243" name="Picture 242">
            <a:extLst>
              <a:ext uri="{FF2B5EF4-FFF2-40B4-BE49-F238E27FC236}">
                <a16:creationId xmlns:a16="http://schemas.microsoft.com/office/drawing/2014/main" id="{7C697426-8A89-4804-AA54-914BC498E2DB}"/>
              </a:ext>
            </a:extLst>
          </p:cNvPr>
          <p:cNvPicPr>
            <a:picLocks noChangeAspect="1"/>
          </p:cNvPicPr>
          <p:nvPr/>
        </p:nvPicPr>
        <p:blipFill>
          <a:blip r:embed="rId52"/>
          <a:stretch>
            <a:fillRect/>
          </a:stretch>
        </p:blipFill>
        <p:spPr>
          <a:xfrm>
            <a:off x="-264804" y="48060"/>
            <a:ext cx="12434711" cy="5744504"/>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43"/>
                                        </p:tgtEl>
                                        <p:attrNameLst>
                                          <p:attrName>ppt_x</p:attrName>
                                        </p:attrNameLst>
                                      </p:cBhvr>
                                      <p:tavLst>
                                        <p:tav tm="0">
                                          <p:val>
                                            <p:strVal val="ppt_x"/>
                                          </p:val>
                                        </p:tav>
                                        <p:tav tm="100000">
                                          <p:val>
                                            <p:strVal val="ppt_x"/>
                                          </p:val>
                                        </p:tav>
                                      </p:tavLst>
                                    </p:anim>
                                    <p:anim calcmode="lin" valueType="num">
                                      <p:cBhvr additive="base">
                                        <p:cTn id="7" dur="500"/>
                                        <p:tgtEl>
                                          <p:spTgt spid="243"/>
                                        </p:tgtEl>
                                        <p:attrNameLst>
                                          <p:attrName>ppt_y</p:attrName>
                                        </p:attrNameLst>
                                      </p:cBhvr>
                                      <p:tavLst>
                                        <p:tav tm="0">
                                          <p:val>
                                            <p:strVal val="ppt_y"/>
                                          </p:val>
                                        </p:tav>
                                        <p:tav tm="100000">
                                          <p:val>
                                            <p:strVal val="1+ppt_h/2"/>
                                          </p:val>
                                        </p:tav>
                                      </p:tavLst>
                                    </p:anim>
                                    <p:set>
                                      <p:cBhvr>
                                        <p:cTn id="8"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a:extLst/>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2033590"/>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a:p>
            <a:pPr defTabSz="1066575">
              <a:lnSpc>
                <a:spcPct val="90000"/>
              </a:lnSpc>
              <a:spcBef>
                <a:spcPct val="0"/>
              </a:spcBef>
              <a:defRPr/>
            </a:pPr>
            <a:endParaRPr lang="en-US" sz="1569" kern="0" spc="-57" dirty="0">
              <a:solidFill>
                <a:srgbClr val="FFFFFF"/>
              </a:solidFill>
              <a:latin typeface="Segoe UI Light" pitchFamily="34" charset="0"/>
              <a:ea typeface="Segoe UI" pitchFamily="34" charset="0"/>
              <a:cs typeface="Segoe UI" pitchFamily="34" charset="0"/>
            </a:endParaRPr>
          </a:p>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Embeddable Azure Media Player for all devices</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spTree>
    <p:extLst>
      <p:ext uri="{BB962C8B-B14F-4D97-AF65-F5344CB8AC3E}">
        <p14:creationId xmlns:p14="http://schemas.microsoft.com/office/powerpoint/2010/main" val="3529032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14504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6.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8.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9.xml><?xml version="1.0" encoding="utf-8"?>
<ds:datastoreItem xmlns:ds="http://schemas.openxmlformats.org/officeDocument/2006/customXml" ds:itemID="{868496BA-861E-4EFB-B4BB-54B72492CA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626</TotalTime>
  <Words>2479</Words>
  <Application>Microsoft Office PowerPoint</Application>
  <PresentationFormat>Widescreen</PresentationFormat>
  <Paragraphs>416</Paragraphs>
  <Slides>21</Slides>
  <Notes>21</Notes>
  <HiddenSlides>0</HiddenSlides>
  <MMClips>0</MMClips>
  <ScaleCrop>false</ScaleCrop>
  <HeadingPairs>
    <vt:vector size="6" baseType="variant">
      <vt:variant>
        <vt:lpstr>Fonts Used</vt:lpstr>
      </vt:variant>
      <vt:variant>
        <vt:i4>16</vt:i4>
      </vt:variant>
      <vt:variant>
        <vt:lpstr>Theme</vt:lpstr>
      </vt:variant>
      <vt:variant>
        <vt:i4>19</vt:i4>
      </vt:variant>
      <vt:variant>
        <vt:lpstr>Slide Titles</vt:lpstr>
      </vt:variant>
      <vt:variant>
        <vt:i4>21</vt:i4>
      </vt:variant>
    </vt:vector>
  </HeadingPairs>
  <TitlesOfParts>
    <vt:vector size="56" baseType="lpstr">
      <vt:lpstr>MS PGothic</vt:lpstr>
      <vt:lpstr>MS PGothic</vt:lpstr>
      <vt:lpstr>Arial</vt:lpstr>
      <vt:lpstr>Arial Black</vt:lpstr>
      <vt:lpstr>Arial Unicode MS</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intelligent video applications</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Media Services Showcase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26</cp:revision>
  <dcterms:modified xsi:type="dcterms:W3CDTF">2018-06-22T20:06:29Z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